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69" r:id="rId6"/>
    <p:sldId id="259" r:id="rId7"/>
    <p:sldId id="260" r:id="rId8"/>
    <p:sldId id="272" r:id="rId9"/>
    <p:sldId id="270" r:id="rId10"/>
    <p:sldId id="261" r:id="rId11"/>
    <p:sldId id="265" r:id="rId12"/>
    <p:sldId id="262" r:id="rId13"/>
    <p:sldId id="263" r:id="rId14"/>
    <p:sldId id="273" r:id="rId15"/>
  </p:sldIdLst>
  <p:sldSz cx="14630400" cy="8229600"/>
  <p:notesSz cx="8229600" cy="14630400"/>
  <p:embeddedFontLst>
    <p:embeddedFont>
      <p:font typeface="Kanit Light" panose="020B0600000101010101" charset="-34"/>
      <p:regular r:id="rId17"/>
    </p:embeddedFont>
    <p:embeddedFont>
      <p:font typeface="Martel Sans" panose="020B0600000101010101" charset="0"/>
      <p:regular r:id="rId18"/>
    </p:embeddedFont>
    <p:embeddedFont>
      <p:font typeface="나눔스퀘어 네오 Light" panose="00000400000000000000" pitchFamily="2" charset="-127"/>
      <p:regular r:id="rId19"/>
    </p:embeddedFont>
    <p:embeddedFont>
      <p:font typeface="나눔스퀘어 네오 OTF Bold" panose="00000800000000000000" pitchFamily="50" charset="-127"/>
      <p:bold r:id="rId20"/>
    </p:embeddedFont>
    <p:embeddedFont>
      <p:font typeface="나눔스퀘어 네오 OTF Heavy" panose="00000A00000000000000" pitchFamily="50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7" autoAdjust="0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38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8892E-FB33-06BB-880B-C85757A9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35778-0BAE-6E11-51F2-DD6C7FAED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18B78-8446-B708-20B7-712E5DF97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D9BF0-4B58-E76D-DED5-701EA449D6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6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6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45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  <a:cs typeface="Kanit Light" pitchFamily="34" charset="-120"/>
              </a:rPr>
              <a:t>Life Spoiler</a:t>
            </a:r>
            <a:endParaRPr lang="en-US" sz="445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272278"/>
            <a:ext cx="3910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AI로</a:t>
            </a:r>
            <a:r>
              <a:rPr lang="en-US" altLang="ko-KR" sz="24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 </a:t>
            </a:r>
            <a:r>
              <a:rPr lang="en-US" altLang="ko-KR" sz="240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과거와</a:t>
            </a:r>
            <a:r>
              <a:rPr lang="en-US" altLang="ko-KR" sz="24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 </a:t>
            </a:r>
            <a:r>
              <a:rPr lang="en-US" altLang="ko-KR" sz="240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미래를</a:t>
            </a:r>
            <a:r>
              <a:rPr lang="en-US" altLang="ko-KR" sz="24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 </a:t>
            </a:r>
            <a:r>
              <a:rPr lang="en-US" altLang="ko-KR" sz="240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잇다</a:t>
            </a:r>
            <a:endParaRPr lang="en-US" altLang="ko-KR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9667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팀원: 동억, </a:t>
            </a: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현영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, </a:t>
            </a: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지혜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CA90F1-194F-ED0F-9807-601BEF8CC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74991"/>
            <a:ext cx="7760099" cy="28766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109" y="4964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Bolt.new </a:t>
            </a:r>
            <a:r>
              <a:rPr lang="en-US" sz="445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사용</a:t>
            </a:r>
            <a:r>
              <a:rPr 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 </a:t>
            </a:r>
            <a:r>
              <a:rPr lang="ko-KR" alt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후기</a:t>
            </a:r>
            <a:endParaRPr lang="en-US" sz="44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66724" y="1701389"/>
            <a:ext cx="2612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장점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66724" y="2282533"/>
            <a:ext cx="27286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ko-KR" altLang="en-US" sz="175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원클릭</a:t>
            </a:r>
            <a:r>
              <a:rPr lang="ko-KR" altLang="en-US" sz="175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배포</a:t>
            </a:r>
            <a:r>
              <a:rPr lang="en-US" altLang="ko-KR" sz="175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(Netlify)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66724" y="2724731"/>
            <a:ext cx="27286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모던한 디자인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5866724" y="3166929"/>
            <a:ext cx="25072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빠른 프로토타이핑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9364712" y="1676742"/>
            <a:ext cx="1833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단점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9364711" y="2257886"/>
            <a:ext cx="40391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파일간 문맥정보 교류 </a:t>
            </a: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한계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64711" y="3479638"/>
            <a:ext cx="40391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ko-KR" altLang="en-US" sz="175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프로젝트 규모에 따른 비용 증가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364712" y="2720415"/>
            <a:ext cx="4383094" cy="759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소스 재작성으로 상관 </a:t>
            </a: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없는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부분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수정</a:t>
            </a:r>
            <a:b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</a:b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(ex&gt; </a:t>
            </a: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프롬프트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수정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, AI </a:t>
            </a: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모델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변경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)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B1A9CA70-1546-9E28-476D-943DC5CC2D31}"/>
              </a:ext>
            </a:extLst>
          </p:cNvPr>
          <p:cNvSpPr/>
          <p:nvPr/>
        </p:nvSpPr>
        <p:spPr>
          <a:xfrm>
            <a:off x="905109" y="1695556"/>
            <a:ext cx="2612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특징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1094684F-2DEB-FA61-6E21-79966DD9DB14}"/>
              </a:ext>
            </a:extLst>
          </p:cNvPr>
          <p:cNvSpPr/>
          <p:nvPr/>
        </p:nvSpPr>
        <p:spPr>
          <a:xfrm>
            <a:off x="905108" y="2276700"/>
            <a:ext cx="368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ko-KR" altLang="en-US" sz="175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이미지나 자연어로 코드 생성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B820C9AA-79FD-983F-25F0-C49C72563F5D}"/>
              </a:ext>
            </a:extLst>
          </p:cNvPr>
          <p:cNvSpPr/>
          <p:nvPr/>
        </p:nvSpPr>
        <p:spPr>
          <a:xfrm>
            <a:off x="905108" y="2718898"/>
            <a:ext cx="368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altLang="ko-KR" sz="175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Stackblitz</a:t>
            </a:r>
            <a:r>
              <a:rPr lang="ko-KR" altLang="en-US" sz="175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기반 웹 </a:t>
            </a:r>
            <a:r>
              <a:rPr lang="en-US" altLang="ko-KR" sz="175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editor </a:t>
            </a:r>
            <a:r>
              <a:rPr lang="ko-KR" altLang="en-US" sz="175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제공</a:t>
            </a:r>
            <a:endParaRPr lang="en-US" altLang="ko-KR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DF39CCCB-B339-22E3-67A5-8FC43D004E63}"/>
              </a:ext>
            </a:extLst>
          </p:cNvPr>
          <p:cNvSpPr/>
          <p:nvPr/>
        </p:nvSpPr>
        <p:spPr>
          <a:xfrm>
            <a:off x="905109" y="3161096"/>
            <a:ext cx="3682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ko-KR" alt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풀스택</a:t>
            </a: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및 다양한 프레임워크 지원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6CF8C7F-8B27-E94C-305B-8947BAAB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293" y="7779018"/>
            <a:ext cx="1787837" cy="3814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03E14F-E8F4-5424-5814-386AB152A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23" y="3980800"/>
            <a:ext cx="13072954" cy="42123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16F333-FF8B-E110-7C86-3EF43100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928" y="6189639"/>
            <a:ext cx="6562333" cy="16417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69A045-A780-F942-0B85-4FA107C5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33" y="744129"/>
            <a:ext cx="6562333" cy="14340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046015-25A9-4C8C-4685-D021BAB0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29" y="3101142"/>
            <a:ext cx="6562333" cy="20960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65066C-D1E1-6917-B19B-88A36838E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8" y="1128413"/>
            <a:ext cx="5927745" cy="3161829"/>
          </a:xfrm>
          <a:prstGeom prst="rect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6FA041-4C0C-860C-FB61-F1A4513F1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71" y="4487385"/>
            <a:ext cx="5934344" cy="3314203"/>
          </a:xfrm>
          <a:prstGeom prst="rect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C25D6DB-5730-96AE-0DFF-09076C8E8398}"/>
              </a:ext>
            </a:extLst>
          </p:cNvPr>
          <p:cNvSpPr/>
          <p:nvPr/>
        </p:nvSpPr>
        <p:spPr>
          <a:xfrm>
            <a:off x="238312" y="1026406"/>
            <a:ext cx="6265335" cy="49110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59B5DD9-2894-8DB6-C653-FF11C7BA97C9}"/>
              </a:ext>
            </a:extLst>
          </p:cNvPr>
          <p:cNvSpPr/>
          <p:nvPr/>
        </p:nvSpPr>
        <p:spPr>
          <a:xfrm>
            <a:off x="6647581" y="987494"/>
            <a:ext cx="654515" cy="8890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1C148F7-469A-1D7E-92A8-0DB2B0355362}"/>
              </a:ext>
            </a:extLst>
          </p:cNvPr>
          <p:cNvSpPr/>
          <p:nvPr/>
        </p:nvSpPr>
        <p:spPr>
          <a:xfrm rot="5400000">
            <a:off x="10510051" y="2160442"/>
            <a:ext cx="654515" cy="8890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38CC64C-F38D-D280-DD20-9E513E849B71}"/>
              </a:ext>
            </a:extLst>
          </p:cNvPr>
          <p:cNvSpPr/>
          <p:nvPr/>
        </p:nvSpPr>
        <p:spPr>
          <a:xfrm rot="5400000">
            <a:off x="10504836" y="5279012"/>
            <a:ext cx="654515" cy="8890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0454165-FA41-ABDC-A59F-FEEAC474FF26}"/>
              </a:ext>
            </a:extLst>
          </p:cNvPr>
          <p:cNvSpPr/>
          <p:nvPr/>
        </p:nvSpPr>
        <p:spPr>
          <a:xfrm rot="10800000">
            <a:off x="6647581" y="6566028"/>
            <a:ext cx="654515" cy="8890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D7C009-D663-6448-3403-84152B34C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3293" y="7779018"/>
            <a:ext cx="1787837" cy="38140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063ED966-ED5B-2F6C-9AA8-716E4663652E}"/>
              </a:ext>
            </a:extLst>
          </p:cNvPr>
          <p:cNvSpPr/>
          <p:nvPr/>
        </p:nvSpPr>
        <p:spPr>
          <a:xfrm>
            <a:off x="399971" y="2432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Bolt.new</a:t>
            </a:r>
            <a:r>
              <a:rPr 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 </a:t>
            </a:r>
            <a:r>
              <a:rPr lang="ko-KR" alt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단점 예시</a:t>
            </a:r>
            <a:endParaRPr lang="en-US" sz="44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84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458" y="2170020"/>
            <a:ext cx="6501289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ko-KR" altLang="en-US" sz="35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코드 생성 </a:t>
            </a:r>
            <a:r>
              <a:rPr lang="en-US" altLang="ko-KR" sz="35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AI </a:t>
            </a:r>
            <a:r>
              <a:rPr lang="ko-KR" altLang="en-US" sz="35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서비스 </a:t>
            </a:r>
            <a:r>
              <a:rPr lang="en-US" sz="350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비교</a:t>
            </a:r>
            <a:endParaRPr lang="en-US" sz="3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2458" y="3002624"/>
            <a:ext cx="13370243" cy="4169093"/>
          </a:xfrm>
          <a:prstGeom prst="roundRect">
            <a:avLst>
              <a:gd name="adj" fmla="val 18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30078" y="3010244"/>
            <a:ext cx="13355002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810100" y="3125854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특징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4152661" y="3125854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Bolt.new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91412" y="3125854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V0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830162" y="3125854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Cursor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0078" y="3529476"/>
            <a:ext cx="13355002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810100" y="3645086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개발 환경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152661" y="3645086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웹 기반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491412" y="3645086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웹 기반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830162" y="3645086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데스크톱 IDE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30078" y="4048707"/>
            <a:ext cx="13355002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3"/>
          <p:cNvSpPr/>
          <p:nvPr/>
        </p:nvSpPr>
        <p:spPr>
          <a:xfrm>
            <a:off x="810100" y="4164317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코드 생성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152661" y="4164317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강력함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491412" y="4164317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830162" y="4164317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0078" y="4567939"/>
            <a:ext cx="13355002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8"/>
          <p:cNvSpPr/>
          <p:nvPr/>
        </p:nvSpPr>
        <p:spPr>
          <a:xfrm>
            <a:off x="810100" y="4683549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사용자 인터페이스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152661" y="4683549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직관적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491412" y="4683549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깔끔함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830162" y="4683549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복잡함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630078" y="5087171"/>
            <a:ext cx="13355002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3"/>
          <p:cNvSpPr/>
          <p:nvPr/>
        </p:nvSpPr>
        <p:spPr>
          <a:xfrm>
            <a:off x="810100" y="5202780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커스터마이징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4152661" y="5202780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제한적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491412" y="5202780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10830162" y="5202780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높음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0" name="Shape 27"/>
          <p:cNvSpPr/>
          <p:nvPr/>
        </p:nvSpPr>
        <p:spPr>
          <a:xfrm>
            <a:off x="630078" y="5606402"/>
            <a:ext cx="13355002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Text 28"/>
          <p:cNvSpPr/>
          <p:nvPr/>
        </p:nvSpPr>
        <p:spPr>
          <a:xfrm>
            <a:off x="810100" y="5722012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자동화 기능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4152661" y="5722012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높음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7491412" y="5722012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10830162" y="5722012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낮음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630078" y="6125634"/>
            <a:ext cx="13355002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3"/>
          <p:cNvSpPr/>
          <p:nvPr/>
        </p:nvSpPr>
        <p:spPr>
          <a:xfrm>
            <a:off x="810100" y="6241243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학습 곡선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4152661" y="6241243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낮음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7491412" y="6241243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9" name="Text 36"/>
          <p:cNvSpPr/>
          <p:nvPr/>
        </p:nvSpPr>
        <p:spPr>
          <a:xfrm>
            <a:off x="10830162" y="6241243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높음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0" name="Shape 37"/>
          <p:cNvSpPr/>
          <p:nvPr/>
        </p:nvSpPr>
        <p:spPr>
          <a:xfrm>
            <a:off x="630078" y="6644865"/>
            <a:ext cx="13355002" cy="5192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Text 38"/>
          <p:cNvSpPr/>
          <p:nvPr/>
        </p:nvSpPr>
        <p:spPr>
          <a:xfrm>
            <a:off x="810100" y="6760475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ko-KR" alt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배포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4152661" y="6760475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Netlify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3" name="Text 40"/>
          <p:cNvSpPr/>
          <p:nvPr/>
        </p:nvSpPr>
        <p:spPr>
          <a:xfrm>
            <a:off x="7491412" y="6760475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Vercel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4" name="Text 41"/>
          <p:cNvSpPr/>
          <p:nvPr/>
        </p:nvSpPr>
        <p:spPr>
          <a:xfrm>
            <a:off x="10830162" y="6760475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-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93EDF59-F41F-9BF7-A688-F8D5CE273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508" y="337956"/>
            <a:ext cx="3082435" cy="1289814"/>
          </a:xfrm>
          <a:prstGeom prst="rect">
            <a:avLst/>
          </a:prstGeom>
        </p:spPr>
      </p:pic>
      <p:sp>
        <p:nvSpPr>
          <p:cNvPr id="49" name="AutoShape 2" descr="v0 Ai Logo PNG vector in SVG, PDF, AI, CDR format">
            <a:extLst>
              <a:ext uri="{FF2B5EF4-FFF2-40B4-BE49-F238E27FC236}">
                <a16:creationId xmlns:a16="http://schemas.microsoft.com/office/drawing/2014/main" id="{68380672-CDDE-0C32-324D-6ED7A6707C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31958" y="4765482"/>
            <a:ext cx="2235642" cy="22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98B96FB-85BB-DA6E-AA97-EF8290DBD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943" y="337956"/>
            <a:ext cx="3441358" cy="128981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25A7783-9760-EA89-452B-7A27FC220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300" y="343168"/>
            <a:ext cx="3938705" cy="1292484"/>
          </a:xfrm>
          <a:prstGeom prst="rect">
            <a:avLst/>
          </a:prstGeom>
        </p:spPr>
      </p:pic>
      <p:sp>
        <p:nvSpPr>
          <p:cNvPr id="54" name="Shape 32">
            <a:extLst>
              <a:ext uri="{FF2B5EF4-FFF2-40B4-BE49-F238E27FC236}">
                <a16:creationId xmlns:a16="http://schemas.microsoft.com/office/drawing/2014/main" id="{313950B8-9DAA-F310-3124-D55882FCC6D1}"/>
              </a:ext>
            </a:extLst>
          </p:cNvPr>
          <p:cNvSpPr/>
          <p:nvPr/>
        </p:nvSpPr>
        <p:spPr>
          <a:xfrm>
            <a:off x="630078" y="7182136"/>
            <a:ext cx="13355002" cy="5192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3">
            <a:extLst>
              <a:ext uri="{FF2B5EF4-FFF2-40B4-BE49-F238E27FC236}">
                <a16:creationId xmlns:a16="http://schemas.microsoft.com/office/drawing/2014/main" id="{92E7D00C-E550-A21A-B469-B06F7E0F1EA5}"/>
              </a:ext>
            </a:extLst>
          </p:cNvPr>
          <p:cNvSpPr/>
          <p:nvPr/>
        </p:nvSpPr>
        <p:spPr>
          <a:xfrm>
            <a:off x="810100" y="7297745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CSS</a:t>
            </a:r>
            <a:r>
              <a:rPr lang="ko-KR" alt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라이브러리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6" name="Text 34">
            <a:extLst>
              <a:ext uri="{FF2B5EF4-FFF2-40B4-BE49-F238E27FC236}">
                <a16:creationId xmlns:a16="http://schemas.microsoft.com/office/drawing/2014/main" id="{63AF6E2D-343D-EDAF-14F3-3D305A6739ED}"/>
              </a:ext>
            </a:extLst>
          </p:cNvPr>
          <p:cNvSpPr/>
          <p:nvPr/>
        </p:nvSpPr>
        <p:spPr>
          <a:xfrm>
            <a:off x="4152661" y="7297745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Tailwind CSS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7" name="Text 35">
            <a:extLst>
              <a:ext uri="{FF2B5EF4-FFF2-40B4-BE49-F238E27FC236}">
                <a16:creationId xmlns:a16="http://schemas.microsoft.com/office/drawing/2014/main" id="{5A3EB686-CFA0-DDA7-9ED7-8E5DA1E5A714}"/>
              </a:ext>
            </a:extLst>
          </p:cNvPr>
          <p:cNvSpPr/>
          <p:nvPr/>
        </p:nvSpPr>
        <p:spPr>
          <a:xfrm>
            <a:off x="7491412" y="7297745"/>
            <a:ext cx="297108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Shadcn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8" name="Text 36">
            <a:extLst>
              <a:ext uri="{FF2B5EF4-FFF2-40B4-BE49-F238E27FC236}">
                <a16:creationId xmlns:a16="http://schemas.microsoft.com/office/drawing/2014/main" id="{5E51BED5-E327-180B-92AC-C805D28BB6FD}"/>
              </a:ext>
            </a:extLst>
          </p:cNvPr>
          <p:cNvSpPr/>
          <p:nvPr/>
        </p:nvSpPr>
        <p:spPr>
          <a:xfrm>
            <a:off x="10830162" y="7297745"/>
            <a:ext cx="2974896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-</a:t>
            </a:r>
            <a:endParaRPr 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163EA04-9A0A-F092-8F25-9B875AE50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3293" y="7779018"/>
            <a:ext cx="1787837" cy="3814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647481" y="749325"/>
            <a:ext cx="8611056" cy="1194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ko-KR" altLang="en-US" sz="37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이미지 생성 </a:t>
            </a:r>
            <a:r>
              <a:rPr lang="en-US" altLang="ko-KR" sz="37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AI </a:t>
            </a:r>
            <a:r>
              <a:rPr lang="ko-KR" altLang="en-US" sz="37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서비스 </a:t>
            </a:r>
            <a:r>
              <a:rPr lang="en-US" sz="375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비교</a:t>
            </a:r>
            <a:endParaRPr lang="en-US" sz="3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729497" y="1916346"/>
            <a:ext cx="9212316" cy="4571765"/>
          </a:xfrm>
          <a:prstGeom prst="roundRect">
            <a:avLst>
              <a:gd name="adj" fmla="val 17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4721877" y="1916346"/>
            <a:ext cx="9212316" cy="711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5015309" y="2078321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특징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46503" y="2078321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DALL-E 3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70911" y="2078321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Midjourney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8241505" y="2078321"/>
            <a:ext cx="1695838" cy="305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Stable Diffusion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571046" y="2078321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Flux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721877" y="2627509"/>
            <a:ext cx="9212316" cy="5504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5015309" y="2749786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이미지 품질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746503" y="2749786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매우 높음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670911" y="2749786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매우 높음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241505" y="2749786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높음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2571046" y="2749786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높음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4721877" y="3177935"/>
            <a:ext cx="9212316" cy="5504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5015309" y="3300212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텍스트 이해도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746503" y="3300212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우수함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0670911" y="3300212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좋음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241505" y="3300212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2571046" y="3300212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좋음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4721877" y="3728361"/>
            <a:ext cx="9212316" cy="5504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1"/>
          <p:cNvSpPr/>
          <p:nvPr/>
        </p:nvSpPr>
        <p:spPr>
          <a:xfrm>
            <a:off x="5015309" y="3850638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스타일 다양성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6746503" y="3850638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높음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0670911" y="3850638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매우 높음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8241505" y="3850638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매우 높음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12571046" y="3850638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높음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9" name="Shape 26"/>
          <p:cNvSpPr/>
          <p:nvPr/>
        </p:nvSpPr>
        <p:spPr>
          <a:xfrm>
            <a:off x="4721877" y="4278787"/>
            <a:ext cx="9212316" cy="5504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7"/>
          <p:cNvSpPr/>
          <p:nvPr/>
        </p:nvSpPr>
        <p:spPr>
          <a:xfrm>
            <a:off x="5015309" y="4401064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사용 편의성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6746503" y="4401064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매우 쉬움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10670911" y="4401064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쉬움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8241505" y="4401064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12571046" y="4401064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쉬움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4721877" y="4829213"/>
            <a:ext cx="9212316" cy="5504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3"/>
          <p:cNvSpPr/>
          <p:nvPr/>
        </p:nvSpPr>
        <p:spPr>
          <a:xfrm>
            <a:off x="5015309" y="4951490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커스터마이징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6746503" y="4951490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제한적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10670911" y="4951490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9" name="Text 36"/>
          <p:cNvSpPr/>
          <p:nvPr/>
        </p:nvSpPr>
        <p:spPr>
          <a:xfrm>
            <a:off x="8241505" y="4951490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높음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0" name="Text 37"/>
          <p:cNvSpPr/>
          <p:nvPr/>
        </p:nvSpPr>
        <p:spPr>
          <a:xfrm>
            <a:off x="12571046" y="4951490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1" name="Shape 38"/>
          <p:cNvSpPr/>
          <p:nvPr/>
        </p:nvSpPr>
        <p:spPr>
          <a:xfrm>
            <a:off x="4721877" y="5379639"/>
            <a:ext cx="9212316" cy="5504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2" name="Text 39"/>
          <p:cNvSpPr/>
          <p:nvPr/>
        </p:nvSpPr>
        <p:spPr>
          <a:xfrm>
            <a:off x="5015309" y="5501916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처리 속도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3" name="Text 40"/>
          <p:cNvSpPr/>
          <p:nvPr/>
        </p:nvSpPr>
        <p:spPr>
          <a:xfrm>
            <a:off x="6746503" y="5501916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빠름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4" name="Text 41"/>
          <p:cNvSpPr/>
          <p:nvPr/>
        </p:nvSpPr>
        <p:spPr>
          <a:xfrm>
            <a:off x="10670911" y="5501916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빠름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5" name="Text 42"/>
          <p:cNvSpPr/>
          <p:nvPr/>
        </p:nvSpPr>
        <p:spPr>
          <a:xfrm>
            <a:off x="8241505" y="5501916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중간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6" name="Text 43"/>
          <p:cNvSpPr/>
          <p:nvPr/>
        </p:nvSpPr>
        <p:spPr>
          <a:xfrm>
            <a:off x="12571046" y="5501916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빠름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7" name="Shape 44"/>
          <p:cNvSpPr/>
          <p:nvPr/>
        </p:nvSpPr>
        <p:spPr>
          <a:xfrm>
            <a:off x="4721877" y="5930065"/>
            <a:ext cx="9212316" cy="5504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8" name="Text 45"/>
          <p:cNvSpPr/>
          <p:nvPr/>
        </p:nvSpPr>
        <p:spPr>
          <a:xfrm>
            <a:off x="5015309" y="6052342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오픈소스 여부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9" name="Text 46"/>
          <p:cNvSpPr/>
          <p:nvPr/>
        </p:nvSpPr>
        <p:spPr>
          <a:xfrm>
            <a:off x="6746503" y="6052342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아니오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0" name="Text 47"/>
          <p:cNvSpPr/>
          <p:nvPr/>
        </p:nvSpPr>
        <p:spPr>
          <a:xfrm>
            <a:off x="10670911" y="6052342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아니오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1" name="Text 48"/>
          <p:cNvSpPr/>
          <p:nvPr/>
        </p:nvSpPr>
        <p:spPr>
          <a:xfrm>
            <a:off x="8241505" y="6052342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예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2" name="Text 49"/>
          <p:cNvSpPr/>
          <p:nvPr/>
        </p:nvSpPr>
        <p:spPr>
          <a:xfrm>
            <a:off x="12571046" y="6052342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아니오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FAA586C-93E7-7C1E-08E2-843482768A9B}"/>
              </a:ext>
            </a:extLst>
          </p:cNvPr>
          <p:cNvGrpSpPr/>
          <p:nvPr/>
        </p:nvGrpSpPr>
        <p:grpSpPr>
          <a:xfrm>
            <a:off x="0" y="711164"/>
            <a:ext cx="3894667" cy="7019695"/>
            <a:chOff x="548838" y="1460935"/>
            <a:chExt cx="2901324" cy="3996612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3EA0A17-4610-E3F0-5859-F1A35AC1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12" y="1460935"/>
              <a:ext cx="2880000" cy="734369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83743B4-BC6D-0D95-FE01-B37918FE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162" y="2220831"/>
              <a:ext cx="2880000" cy="1091101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7D73A7E-9ED7-9FF6-EF45-0D1F5F69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113" y="3325125"/>
              <a:ext cx="2880000" cy="784851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9556649-33B6-7F93-EDC6-72ABB73BF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838" y="4106162"/>
              <a:ext cx="2880000" cy="1351385"/>
            </a:xfrm>
            <a:prstGeom prst="rect">
              <a:avLst/>
            </a:prstGeom>
          </p:spPr>
        </p:pic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2AEB127-A7BA-D090-CD90-EAD39A067FFD}"/>
              </a:ext>
            </a:extLst>
          </p:cNvPr>
          <p:cNvSpPr/>
          <p:nvPr/>
        </p:nvSpPr>
        <p:spPr>
          <a:xfrm>
            <a:off x="6593008" y="3257877"/>
            <a:ext cx="855517" cy="3892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E34DAC2-433E-5F5E-183C-217732492C7E}"/>
              </a:ext>
            </a:extLst>
          </p:cNvPr>
          <p:cNvSpPr/>
          <p:nvPr/>
        </p:nvSpPr>
        <p:spPr>
          <a:xfrm>
            <a:off x="6593008" y="4366928"/>
            <a:ext cx="1024469" cy="3892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1286FDD-1745-9AA3-BB71-32CC3EFE52C5}"/>
              </a:ext>
            </a:extLst>
          </p:cNvPr>
          <p:cNvSpPr/>
          <p:nvPr/>
        </p:nvSpPr>
        <p:spPr>
          <a:xfrm>
            <a:off x="6589955" y="5461116"/>
            <a:ext cx="740668" cy="3892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Shape 38">
            <a:extLst>
              <a:ext uri="{FF2B5EF4-FFF2-40B4-BE49-F238E27FC236}">
                <a16:creationId xmlns:a16="http://schemas.microsoft.com/office/drawing/2014/main" id="{3F977893-8E72-CF0E-BEAA-AB9FA42E985C}"/>
              </a:ext>
            </a:extLst>
          </p:cNvPr>
          <p:cNvSpPr/>
          <p:nvPr/>
        </p:nvSpPr>
        <p:spPr>
          <a:xfrm>
            <a:off x="4721877" y="6522247"/>
            <a:ext cx="9212316" cy="5504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9" name="Text 39">
            <a:extLst>
              <a:ext uri="{FF2B5EF4-FFF2-40B4-BE49-F238E27FC236}">
                <a16:creationId xmlns:a16="http://schemas.microsoft.com/office/drawing/2014/main" id="{A632A761-9211-3AA5-C459-B0232678CA37}"/>
              </a:ext>
            </a:extLst>
          </p:cNvPr>
          <p:cNvSpPr/>
          <p:nvPr/>
        </p:nvSpPr>
        <p:spPr>
          <a:xfrm>
            <a:off x="5015309" y="6644524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API </a:t>
            </a:r>
            <a:r>
              <a:rPr lang="ko-KR" alt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제공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0" name="Text 40">
            <a:extLst>
              <a:ext uri="{FF2B5EF4-FFF2-40B4-BE49-F238E27FC236}">
                <a16:creationId xmlns:a16="http://schemas.microsoft.com/office/drawing/2014/main" id="{8C583A99-D728-1470-B656-734BBFD553BA}"/>
              </a:ext>
            </a:extLst>
          </p:cNvPr>
          <p:cNvSpPr/>
          <p:nvPr/>
        </p:nvSpPr>
        <p:spPr>
          <a:xfrm>
            <a:off x="6746503" y="6644524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Y</a:t>
            </a:r>
          </a:p>
        </p:txBody>
      </p:sp>
      <p:sp>
        <p:nvSpPr>
          <p:cNvPr id="71" name="Text 41">
            <a:extLst>
              <a:ext uri="{FF2B5EF4-FFF2-40B4-BE49-F238E27FC236}">
                <a16:creationId xmlns:a16="http://schemas.microsoft.com/office/drawing/2014/main" id="{B6F5BB9A-061E-70F9-14BC-74E3AA5C52E5}"/>
              </a:ext>
            </a:extLst>
          </p:cNvPr>
          <p:cNvSpPr/>
          <p:nvPr/>
        </p:nvSpPr>
        <p:spPr>
          <a:xfrm>
            <a:off x="10670911" y="6644524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N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2" name="Text 42">
            <a:extLst>
              <a:ext uri="{FF2B5EF4-FFF2-40B4-BE49-F238E27FC236}">
                <a16:creationId xmlns:a16="http://schemas.microsoft.com/office/drawing/2014/main" id="{85A471A3-F585-0598-8278-11BCD4804657}"/>
              </a:ext>
            </a:extLst>
          </p:cNvPr>
          <p:cNvSpPr/>
          <p:nvPr/>
        </p:nvSpPr>
        <p:spPr>
          <a:xfrm>
            <a:off x="8241505" y="6644524"/>
            <a:ext cx="116824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Y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3" name="Text 43">
            <a:extLst>
              <a:ext uri="{FF2B5EF4-FFF2-40B4-BE49-F238E27FC236}">
                <a16:creationId xmlns:a16="http://schemas.microsoft.com/office/drawing/2014/main" id="{5B396C3B-348F-4D9A-A857-951712175187}"/>
              </a:ext>
            </a:extLst>
          </p:cNvPr>
          <p:cNvSpPr/>
          <p:nvPr/>
        </p:nvSpPr>
        <p:spPr>
          <a:xfrm>
            <a:off x="12571046" y="6644524"/>
            <a:ext cx="1172051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Y</a:t>
            </a:r>
            <a:endParaRPr lang="en-US" sz="15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1A0F7BB-BE28-0E3F-2729-7698DB251571}"/>
              </a:ext>
            </a:extLst>
          </p:cNvPr>
          <p:cNvSpPr/>
          <p:nvPr/>
        </p:nvSpPr>
        <p:spPr>
          <a:xfrm>
            <a:off x="6589955" y="6603724"/>
            <a:ext cx="472696" cy="3892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267D211-A2EB-5236-8587-F9B2E4C1892E}"/>
              </a:ext>
            </a:extLst>
          </p:cNvPr>
          <p:cNvSpPr/>
          <p:nvPr/>
        </p:nvSpPr>
        <p:spPr>
          <a:xfrm>
            <a:off x="8087468" y="6603724"/>
            <a:ext cx="472696" cy="3892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4B1EF2CF-446E-4EF1-FE21-D13991FDFFEF}"/>
              </a:ext>
            </a:extLst>
          </p:cNvPr>
          <p:cNvSpPr/>
          <p:nvPr/>
        </p:nvSpPr>
        <p:spPr>
          <a:xfrm>
            <a:off x="12405351" y="6607222"/>
            <a:ext cx="472696" cy="3892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84363E1-1D71-55EE-CD72-D72E267A4F31}"/>
              </a:ext>
            </a:extLst>
          </p:cNvPr>
          <p:cNvSpPr/>
          <p:nvPr/>
        </p:nvSpPr>
        <p:spPr>
          <a:xfrm>
            <a:off x="10497595" y="5479651"/>
            <a:ext cx="740668" cy="3892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F22B699-8A7E-839D-91D4-0908A75D009B}"/>
              </a:ext>
            </a:extLst>
          </p:cNvPr>
          <p:cNvSpPr/>
          <p:nvPr/>
        </p:nvSpPr>
        <p:spPr>
          <a:xfrm>
            <a:off x="12389549" y="5455505"/>
            <a:ext cx="740668" cy="3892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0F2028B5-9F87-876C-2070-1C2A49AA7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3293" y="7779018"/>
            <a:ext cx="1787837" cy="3814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156" y="1196694"/>
            <a:ext cx="5730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생성형 AI 도구 활용 요약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52156" y="250078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475805" y="2500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개발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75805" y="2991204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Bolt.new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475805" y="3490195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ChatGPT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475805" y="3989186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Claude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743833" y="250078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5367482" y="2500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자료수집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67482" y="2991204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Perplexity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743833" y="478309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5367482" y="47830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발표자료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367482" y="5273514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Gamma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52156" y="478309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3"/>
          <p:cNvSpPr/>
          <p:nvPr/>
        </p:nvSpPr>
        <p:spPr>
          <a:xfrm>
            <a:off x="1475805" y="47830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컨텐츠 생성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475805" y="5273514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GPT-4o</a:t>
            </a:r>
            <a:r>
              <a:rPr lang="ko-KR" alt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altLang="ko-KR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475805" y="5772505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DALL-E 3</a:t>
            </a:r>
            <a:endParaRPr lang="en-US" sz="175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E81F520-8C66-66EC-D992-F86387FC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795" y="7755018"/>
            <a:ext cx="1755068" cy="4388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2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프로젝트 소개</a:t>
            </a:r>
            <a:endParaRPr lang="en-US" sz="44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18682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417439" y="5186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과제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7439" y="5677242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시계열 예측 시스템 개발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518682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40611" y="5186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우리의 접근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98067" y="5677242"/>
            <a:ext cx="37152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전통적 주제(날씨, 주식 등)</a:t>
            </a: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에서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벗어나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"삶"을 시계열로 해석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40133" y="518682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63783" y="5186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AI 활용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63783" y="5677242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AI 기술로 과거와 미래를 탐구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F007363-E5F8-E1EE-C515-E7D862DB931A}"/>
              </a:ext>
            </a:extLst>
          </p:cNvPr>
          <p:cNvSpPr/>
          <p:nvPr/>
        </p:nvSpPr>
        <p:spPr>
          <a:xfrm>
            <a:off x="10255314" y="6066713"/>
            <a:ext cx="3572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개발 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AI </a:t>
            </a:r>
            <a:r>
              <a:rPr lang="ko-KR" alt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툴을 이용한 서비스 개발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81F520-8C66-66EC-D992-F86387FC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0645" y="7706132"/>
            <a:ext cx="1755068" cy="4388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91A3A-8CE5-DD05-1B30-F97C95E7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421ACD-80C2-1A60-3ADE-6173DEE99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293" y="7779018"/>
            <a:ext cx="1787837" cy="381406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C59B2B48-E6F7-AD54-AE97-319252EA871B}"/>
              </a:ext>
            </a:extLst>
          </p:cNvPr>
          <p:cNvSpPr/>
          <p:nvPr/>
        </p:nvSpPr>
        <p:spPr>
          <a:xfrm>
            <a:off x="602959" y="561583"/>
            <a:ext cx="6354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Motivation &amp; Ideation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CE6E0-F101-01DC-B922-F7DFFB95DFDD}"/>
              </a:ext>
            </a:extLst>
          </p:cNvPr>
          <p:cNvSpPr txBox="1"/>
          <p:nvPr/>
        </p:nvSpPr>
        <p:spPr>
          <a:xfrm>
            <a:off x="602959" y="1571502"/>
            <a:ext cx="7315200" cy="2173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생성형 </a:t>
            </a:r>
            <a:r>
              <a:rPr lang="en-US" altLang="ko-KR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AI </a:t>
            </a:r>
            <a:r>
              <a:rPr lang="ko-KR" altLang="en-US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툴을 사용하고 싶다</a:t>
            </a:r>
            <a:r>
              <a:rPr lang="en-US" altLang="ko-KR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  <a:p>
            <a:pPr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코드 생성 </a:t>
            </a:r>
            <a:r>
              <a:rPr lang="en-US" altLang="ko-KR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AI </a:t>
            </a:r>
            <a:r>
              <a:rPr lang="ko-KR" altLang="en-US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툴을 이용해 개발하고 싶다</a:t>
            </a:r>
            <a:r>
              <a:rPr lang="en-US" altLang="ko-KR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  <a:p>
            <a:pPr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업무의 연장선이 안 됐으면 좋겠다</a:t>
            </a:r>
            <a:r>
              <a:rPr lang="en-US" altLang="ko-KR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  <a:p>
            <a:pPr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회사에서 경험하기 힘든 것을 해보고 싶다</a:t>
            </a:r>
            <a:r>
              <a:rPr lang="en-US" altLang="ko-KR" sz="1750" b="0" i="0" u="none" strike="noStrike" dirty="0">
                <a:solidFill>
                  <a:srgbClr val="000000"/>
                </a:solidFill>
                <a:effectLst/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7B648E-B855-4384-B91D-6F2178CE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686" y="69176"/>
            <a:ext cx="5132329" cy="6496994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3ED8F1-C702-9A19-2EEF-E1858FC59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59" y="4275168"/>
            <a:ext cx="6142235" cy="368013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7F070A-358A-0662-46C5-FB4254C6C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306022"/>
            <a:ext cx="6294815" cy="364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64932"/>
            <a:ext cx="11262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Life Spoiler </a:t>
            </a:r>
            <a:r>
              <a:rPr lang="ko-KR" alt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기능 소개 </a:t>
            </a:r>
            <a:r>
              <a:rPr lang="en-US" altLang="ko-KR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: </a:t>
            </a:r>
            <a:r>
              <a:rPr lang="en-US" altLang="ko-KR" sz="445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PixStory</a:t>
            </a:r>
            <a:endParaRPr lang="en-US" sz="2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40686"/>
            <a:ext cx="3396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PixStory: 과거를 스토리로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21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사진 → 캡션 추출 → 스토리 생성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537B3F-60F8-C535-F999-6BB331F0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48332"/>
            <a:ext cx="5676067" cy="1082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9B4FEA-F8F9-A006-9426-3DD672C9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293" y="7779018"/>
            <a:ext cx="1787837" cy="3814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C3707F-50FD-FE39-CE62-C5C02E8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15" y="4637427"/>
            <a:ext cx="6186022" cy="3012196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F6834F-305D-0867-D18E-83FB8112C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286" y="2814063"/>
            <a:ext cx="6501399" cy="48355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89517-817C-5855-F644-151AA8B07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D829404-29D4-DEC0-656C-9A8732CCD59A}"/>
              </a:ext>
            </a:extLst>
          </p:cNvPr>
          <p:cNvSpPr/>
          <p:nvPr/>
        </p:nvSpPr>
        <p:spPr>
          <a:xfrm>
            <a:off x="793790" y="464932"/>
            <a:ext cx="11271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Life Spoiler </a:t>
            </a:r>
            <a:r>
              <a:rPr lang="ko-KR" alt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기능 소개 </a:t>
            </a:r>
            <a:r>
              <a:rPr lang="en-US" altLang="ko-KR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: </a:t>
            </a:r>
            <a:r>
              <a:rPr lang="en-US" altLang="ko-KR" sz="4450" dirty="0" err="1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DreamLens</a:t>
            </a:r>
            <a:endParaRPr lang="en-US" sz="20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63B61E7-367C-5A4B-DB0F-C2C217360D4E}"/>
              </a:ext>
            </a:extLst>
          </p:cNvPr>
          <p:cNvSpPr/>
          <p:nvPr/>
        </p:nvSpPr>
        <p:spPr>
          <a:xfrm>
            <a:off x="817696" y="1749153"/>
            <a:ext cx="3144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DreamLens: 미래를 그리다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00A046A-D0CE-40F5-B7D6-48BCD067807A}"/>
              </a:ext>
            </a:extLst>
          </p:cNvPr>
          <p:cNvSpPr/>
          <p:nvPr/>
        </p:nvSpPr>
        <p:spPr>
          <a:xfrm>
            <a:off x="817696" y="23302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희망 직업 → 업무 가이드 및 이미지 생성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CFE7D0-CBEB-51F8-0136-ED1A1EBA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519" y="1952519"/>
            <a:ext cx="5283574" cy="10784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B79CB7-54D3-969B-7CD6-74251E7E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05" y="3478475"/>
            <a:ext cx="5110221" cy="41227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8566C6-B834-5782-D2A5-5F053123E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628" y="3478475"/>
            <a:ext cx="6696167" cy="41408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E1B6BC-4C0A-9AB7-B891-13DD69BD4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3293" y="7779018"/>
            <a:ext cx="1787837" cy="38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0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프로젝트 성과</a:t>
            </a:r>
            <a:endParaRPr lang="en-US" sz="44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AI 기반 코드 생성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4451390" y="3936087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AI 기술에 기반한 코드 생성 툴 사용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021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1402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창의적 AI 활용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9314021" y="3936087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AI 기술의 창의적 활용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513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시계열 개념 확장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4451390" y="6263640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시계열 개념의 확장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14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사용자 중심 서비스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314021" y="6263640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사용자 중심 서비스 개발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C803EA-EBE9-FCC1-91B4-796DCAAC8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3293" y="7779018"/>
            <a:ext cx="1787837" cy="3814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기술 스택</a:t>
            </a:r>
            <a:endParaRPr lang="en-US" sz="44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개발 도구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Bolt.new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언어 및 주요 라이브러리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React, Tailwind CSS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571167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6514624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AI 모델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529601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GPT-4o mini, DALL-E 3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171867" y="4571167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406301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선택 이유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06301" y="529601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비용 효율성, </a:t>
            </a: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범용성</a:t>
            </a:r>
            <a:endParaRPr lang="en-US" sz="1750" dirty="0">
              <a:solidFill>
                <a:srgbClr val="2C3249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Martel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높은</a:t>
            </a: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품질, API 접근성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75DB40-1EB4-178C-AD1B-F7B446774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293" y="7779018"/>
            <a:ext cx="1787837" cy="3814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869619"/>
            <a:ext cx="51725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 상용 서비스의 비교</a:t>
            </a:r>
            <a:endParaRPr lang="en-US" sz="40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4138" y="1959054"/>
            <a:ext cx="13182124" cy="5371624"/>
          </a:xfrm>
          <a:prstGeom prst="roundRect">
            <a:avLst>
              <a:gd name="adj" fmla="val 16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31758" y="1966674"/>
            <a:ext cx="13166884" cy="925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938927" y="2098358"/>
            <a:ext cx="22158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 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755192" y="2225579"/>
            <a:ext cx="221206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Life Spoiler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4706553" y="2225579"/>
            <a:ext cx="221206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Capitalize My Title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65298" y="2225579"/>
            <a:ext cx="3141741" cy="430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Writing Prompt Generation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44362" y="2225579"/>
            <a:ext cx="276673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Vonvon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31758" y="2892028"/>
            <a:ext cx="13166884" cy="12563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38927" y="3023711"/>
            <a:ext cx="22158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특징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755192" y="3023710"/>
            <a:ext cx="2586220" cy="793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사진으로 스토리 생성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ko-KR" altLang="en-US" sz="16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미래 직업에 대한 이미지 생성</a:t>
            </a:r>
            <a:endParaRPr lang="en-US" altLang="ko-KR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706553" y="3023711"/>
            <a:ext cx="221206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Fiction story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외에도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b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</a:b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다양한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서비스 제공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465298" y="3023711"/>
            <a:ext cx="314174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소설 생성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044362" y="3023711"/>
            <a:ext cx="276673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사진과 성별을 입력하여
미래 모습을 예측하여 알려줌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31758" y="4148376"/>
            <a:ext cx="13166884" cy="15873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38927" y="4280059"/>
            <a:ext cx="22158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장점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755192" y="4280059"/>
            <a:ext cx="2212062" cy="1262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컨텐츠 다운로드 기능</a:t>
            </a:r>
            <a:endParaRPr lang="en-US" altLang="ko-KR" sz="1600" dirty="0">
              <a:solidFill>
                <a:srgbClr val="2C3249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  <a:cs typeface="Martel Sans" pitchFamily="34" charset="-120"/>
            </a:endParaRPr>
          </a:p>
          <a:p>
            <a:pPr marL="0" indent="0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편의성 제공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706553" y="4280059"/>
            <a:ext cx="221206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다양한 서비스 제공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65298" y="4280059"/>
            <a:ext cx="3141741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다양한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서비스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제공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
스토리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생성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및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관련된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이미지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첨부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044362" y="4280059"/>
            <a:ext cx="276673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본인 사진 기반의 생성형 AI 서비스로 부가 설명에 대한 정보를 받을 수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없음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31758" y="5735717"/>
            <a:ext cx="13166884" cy="15873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38927" y="5867400"/>
            <a:ext cx="221587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단점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755192" y="5867400"/>
            <a:ext cx="221206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ko-KR" alt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테마 등 흥미 요소 부족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706553" y="5867400"/>
            <a:ext cx="2212062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장르 선택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옵션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없음</a:t>
            </a:r>
            <a:b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</a:b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원하는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스토리가 있어야 생성 가능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465298" y="5867400"/>
            <a:ext cx="3141741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장르로만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스토리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생성하여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원하는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퀄리티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ko-KR" alt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부족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
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관련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이미지</a:t>
            </a:r>
            <a:r>
              <a:rPr lang="ko-KR" alt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가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 매번 다양하게 나옴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1044362" y="5867400"/>
            <a:ext cx="276673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사진 퀄리티가 </a:t>
            </a:r>
            <a:r>
              <a:rPr lang="en-US" sz="1600" dirty="0" err="1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떨어짐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(</a:t>
            </a:r>
            <a:r>
              <a:rPr lang="ko-KR" alt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사진 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1장</a:t>
            </a:r>
            <a:r>
              <a:rPr lang="ko-KR" alt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만 첨부 가능</a:t>
            </a:r>
            <a:r>
              <a:rPr lang="en-US" sz="16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)</a:t>
            </a:r>
            <a:endParaRPr lang="en-US" sz="16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FD70483-FEFE-4122-C146-996EB8D5C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795" y="7755018"/>
            <a:ext cx="1755068" cy="4388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78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향후 계획</a:t>
            </a:r>
            <a:endParaRPr lang="en-US" sz="44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26826"/>
            <a:ext cx="1134070" cy="26335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453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서비스 고도화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68022" y="294405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더 정교한 스토리 생성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2268022" y="33862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스토리 및 이미지 테마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2268022" y="38284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AI를 이용한 이미지 수정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2268022" y="427065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모바일 앱 지원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60369"/>
            <a:ext cx="1134070" cy="21913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68022" y="5087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Kanit Light" pitchFamily="34" charset="-120"/>
              </a:rPr>
              <a:t>적용 분야 확대</a:t>
            </a:r>
            <a:endParaRPr lang="en-US" sz="22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268022" y="557760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결혼식 등 추억을 기념하는 서비스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268022" y="601980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어린이 직업 체험관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 9"/>
          <p:cNvSpPr/>
          <p:nvPr/>
        </p:nvSpPr>
        <p:spPr>
          <a:xfrm>
            <a:off x="2268022" y="646199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  <a:cs typeface="Martel Sans" pitchFamily="34" charset="-120"/>
              </a:rPr>
              <a:t>놀이공원 포토존</a:t>
            </a:r>
            <a:endParaRPr lang="en-US" sz="175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540</Words>
  <Application>Microsoft Office PowerPoint</Application>
  <PresentationFormat>사용자 지정</PresentationFormat>
  <Paragraphs>195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Martel Sans</vt:lpstr>
      <vt:lpstr>나눔스퀘어 네오 Light</vt:lpstr>
      <vt:lpstr>Kanit Light</vt:lpstr>
      <vt:lpstr>나눔스퀘어 네오 OTF Bold</vt:lpstr>
      <vt:lpstr>나눔스퀘어 네오 OTF Heavy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김동억</cp:lastModifiedBy>
  <cp:revision>6</cp:revision>
  <dcterms:created xsi:type="dcterms:W3CDTF">2025-01-24T17:44:13Z</dcterms:created>
  <dcterms:modified xsi:type="dcterms:W3CDTF">2025-01-24T22:21:12Z</dcterms:modified>
</cp:coreProperties>
</file>